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34"/>
  </p:notesMasterIdLst>
  <p:sldIdLst>
    <p:sldId id="256" r:id="rId2"/>
    <p:sldId id="303" r:id="rId3"/>
    <p:sldId id="329" r:id="rId4"/>
    <p:sldId id="322" r:id="rId5"/>
    <p:sldId id="343" r:id="rId6"/>
    <p:sldId id="323" r:id="rId7"/>
    <p:sldId id="324" r:id="rId8"/>
    <p:sldId id="325" r:id="rId9"/>
    <p:sldId id="308" r:id="rId10"/>
    <p:sldId id="326" r:id="rId11"/>
    <p:sldId id="327" r:id="rId12"/>
    <p:sldId id="328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44" r:id="rId24"/>
    <p:sldId id="330" r:id="rId25"/>
    <p:sldId id="331" r:id="rId26"/>
    <p:sldId id="332" r:id="rId27"/>
    <p:sldId id="334" r:id="rId28"/>
    <p:sldId id="335" r:id="rId29"/>
    <p:sldId id="333" r:id="rId30"/>
    <p:sldId id="336" r:id="rId31"/>
    <p:sldId id="339" r:id="rId32"/>
    <p:sldId id="341" r:id="rId33"/>
  </p:sldIdLst>
  <p:sldSz cx="9144000" cy="6858000" type="screen4x3"/>
  <p:notesSz cx="7315200" cy="96012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89" autoAdjust="0"/>
    <p:restoredTop sz="81906" autoAdjust="0"/>
  </p:normalViewPr>
  <p:slideViewPr>
    <p:cSldViewPr snapToGrid="0" snapToObjects="1">
      <p:cViewPr varScale="1">
        <p:scale>
          <a:sx n="63" d="100"/>
          <a:sy n="63" d="100"/>
        </p:scale>
        <p:origin x="153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6/11/relationships/changesInfo" Target="changesInfos/changesInfo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lam, Md Shihabul" userId="14dc4bdb-183c-42e5-90ae-4ea9292d26d8" providerId="ADAL" clId="{E8BE966B-8FE0-7645-B84B-80AECC9ECFDE}"/>
    <pc:docChg chg="custSel modSld">
      <pc:chgData name="Islam, Md Shihabul" userId="14dc4bdb-183c-42e5-90ae-4ea9292d26d8" providerId="ADAL" clId="{E8BE966B-8FE0-7645-B84B-80AECC9ECFDE}" dt="2019-01-20T11:00:33.114" v="2" actId="5793"/>
      <pc:docMkLst>
        <pc:docMk/>
      </pc:docMkLst>
      <pc:sldChg chg="modSp">
        <pc:chgData name="Islam, Md Shihabul" userId="14dc4bdb-183c-42e5-90ae-4ea9292d26d8" providerId="ADAL" clId="{E8BE966B-8FE0-7645-B84B-80AECC9ECFDE}" dt="2019-01-20T11:00:33.114" v="2" actId="5793"/>
        <pc:sldMkLst>
          <pc:docMk/>
          <pc:sldMk cId="1759734799" sldId="327"/>
        </pc:sldMkLst>
        <pc:spChg chg="mod">
          <ac:chgData name="Islam, Md Shihabul" userId="14dc4bdb-183c-42e5-90ae-4ea9292d26d8" providerId="ADAL" clId="{E8BE966B-8FE0-7645-B84B-80AECC9ECFDE}" dt="2019-01-20T11:00:33.114" v="2" actId="5793"/>
          <ac:spMkLst>
            <pc:docMk/>
            <pc:sldMk cId="1759734799" sldId="327"/>
            <ac:spMk id="4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CD208448-EA90-48C3-9EBA-9752339ACEF4}" type="datetimeFigureOut">
              <a:rPr lang="en-US"/>
              <a:pPr>
                <a:defRPr/>
              </a:pPr>
              <a:t>1/30/19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560888"/>
            <a:ext cx="5851525" cy="4319587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fld id="{ABC2C3F8-920C-4239-9891-79F2271E803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3315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F77F84-EBF5-4DC2-873D-49BD8B121CCF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  <p:sp>
        <p:nvSpPr>
          <p:cNvPr id="15363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2E80AE-A2D3-45AA-9282-165AD6710FE8}" type="slidenum">
              <a:rPr lang="en-US"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2249488" y="3402013"/>
            <a:ext cx="5372100" cy="2058987"/>
            <a:chOff x="914400" y="3657600"/>
            <a:chExt cx="7162800" cy="2059641"/>
          </a:xfrm>
        </p:grpSpPr>
        <p:sp>
          <p:nvSpPr>
            <p:cNvPr id="5" name="Rectangle 10"/>
            <p:cNvSpPr/>
            <p:nvPr/>
          </p:nvSpPr>
          <p:spPr>
            <a:xfrm>
              <a:off x="914400" y="3657600"/>
              <a:ext cx="7162800" cy="1295811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6" name="Rectangle 11"/>
            <p:cNvSpPr/>
            <p:nvPr/>
          </p:nvSpPr>
          <p:spPr>
            <a:xfrm>
              <a:off x="914400" y="5069335"/>
              <a:ext cx="7162800" cy="647906"/>
            </a:xfrm>
            <a:prstGeom prst="rect">
              <a:avLst/>
            </a:prstGeom>
            <a:noFill/>
            <a:ln w="12700">
              <a:solidFill>
                <a:srgbClr val="2955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7" name="Rectangle 12"/>
            <p:cNvSpPr/>
            <p:nvPr/>
          </p:nvSpPr>
          <p:spPr>
            <a:xfrm>
              <a:off x="914400" y="3657600"/>
              <a:ext cx="228600" cy="1295811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  <p:sp>
          <p:nvSpPr>
            <p:cNvPr id="8" name="Rectangle 13"/>
            <p:cNvSpPr/>
            <p:nvPr/>
          </p:nvSpPr>
          <p:spPr>
            <a:xfrm>
              <a:off x="914400" y="5069335"/>
              <a:ext cx="228600" cy="647906"/>
            </a:xfrm>
            <a:prstGeom prst="rect">
              <a:avLst/>
            </a:prstGeom>
            <a:solidFill>
              <a:srgbClr val="2955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/>
            </a:p>
          </p:txBody>
        </p:sp>
      </p:grpSp>
      <p:sp>
        <p:nvSpPr>
          <p:cNvPr id="15" name="Title 1"/>
          <p:cNvSpPr>
            <a:spLocks noGrp="1"/>
          </p:cNvSpPr>
          <p:nvPr>
            <p:ph type="ctrTitle"/>
          </p:nvPr>
        </p:nvSpPr>
        <p:spPr>
          <a:xfrm>
            <a:off x="2629775" y="3616586"/>
            <a:ext cx="4611655" cy="8035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lang="en-US" sz="3000" b="1" kern="1200" baseline="0" dirty="0" smtClean="0">
                <a:solidFill>
                  <a:srgbClr val="2955A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2629775" y="4998325"/>
            <a:ext cx="4220429" cy="27889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  <a:lvl3pPr marL="685800" indent="0">
              <a:buNone/>
              <a:defRPr/>
            </a:lvl3pPr>
            <a:lvl5pPr marL="1371600" indent="0" algn="l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22859C-89A0-4C1D-B3B9-DD0F9998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C01FE8-1818-4A56-B30A-CCD984F456E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4CB3A4-4A00-44DB-9BF1-EB2CA51DEF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754BC4-0553-463F-B622-46053397F1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CD291-EBF4-47B8-BDB1-CD835FFC1B3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0CF714-F625-4053-9B06-9C6DF9A769B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9DFBFE-FF7D-4FA1-B21A-29DE5769919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92288" y="187325"/>
            <a:ext cx="5551487" cy="667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hyperlink" Target="https://creativecommons.org/licenses/by/4.0/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20050" y="6329363"/>
            <a:ext cx="49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B267019-40B7-405C-98B7-75F3216AFF7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1027" name="Title Placeholder 6"/>
          <p:cNvSpPr>
            <a:spLocks noGrp="1"/>
          </p:cNvSpPr>
          <p:nvPr>
            <p:ph type="title"/>
          </p:nvPr>
        </p:nvSpPr>
        <p:spPr bwMode="auto">
          <a:xfrm>
            <a:off x="628650" y="457200"/>
            <a:ext cx="5686425" cy="1101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Text Placeholder 3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48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</a:t>
            </a:r>
          </a:p>
          <a:p>
            <a:pPr lvl="0"/>
            <a:r>
              <a:rPr lang="en-US"/>
              <a:t>aster text styles</a:t>
            </a:r>
          </a:p>
          <a:p>
            <a:pPr lvl="1"/>
            <a:r>
              <a:rPr lang="en-US"/>
              <a:t>Second levelThird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0" y="90488"/>
            <a:ext cx="138113" cy="2762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68580" tIns="34290" rIns="68580" bIns="34290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latin typeface="+mn-lt"/>
              <a:cs typeface="+mn-cs"/>
            </a:endParaRPr>
          </a:p>
        </p:txBody>
      </p:sp>
      <p:pic>
        <p:nvPicPr>
          <p:cNvPr id="1030" name="Picture 2" descr="reative Commons License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13" y="6402388"/>
            <a:ext cx="838200" cy="29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3"/>
          <p:cNvSpPr>
            <a:spLocks noChangeArrowheads="1"/>
          </p:cNvSpPr>
          <p:nvPr userDrawn="1"/>
        </p:nvSpPr>
        <p:spPr bwMode="auto">
          <a:xfrm>
            <a:off x="976313" y="6415088"/>
            <a:ext cx="5700712" cy="24606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anchor="ctr">
            <a:spAutoFit/>
          </a:bodyPr>
          <a:lstStyle/>
          <a:p>
            <a:pPr defTabSz="914400" eaLnBrk="0" hangingPunct="0">
              <a:defRPr/>
            </a:pPr>
            <a:r>
              <a:rPr lang="x-none" altLang="x-none" sz="1000" dirty="0">
                <a:cs typeface="+mn-cs"/>
              </a:rPr>
              <a:t>  This document is licensed with a </a:t>
            </a:r>
            <a:r>
              <a:rPr lang="x-none" altLang="x-none" sz="1000" dirty="0">
                <a:cs typeface="+mn-cs"/>
                <a:hlinkClick r:id="rId12"/>
              </a:rPr>
              <a:t>Creative Commons Attribution 4.0 International License</a:t>
            </a:r>
            <a:r>
              <a:rPr lang="x-none" altLang="x-none" sz="1000" dirty="0">
                <a:cs typeface="+mn-cs"/>
              </a:rPr>
              <a:t> ©2017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7" r:id="rId9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itchFamily="34" charset="0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hyperlink" Target="https://archive.apache.org/dist/hadoop/common/hadoop-2.8.1/hadoop-2.8.1.tar.gz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image" Target="../media/image11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Homebrew/install/master/install" TargetMode="External"/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://localhost:50070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hadoop.apache.org/docs/current/hadoop-project-dist/hadoop-common/SingleCluster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hyperlink" Target="http://www.oracle.com/technetwork/java/javase/downloads/index.html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0488" y="3616325"/>
            <a:ext cx="4611687" cy="803275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sz="3300" dirty="0"/>
            </a:br>
            <a:br>
              <a:rPr sz="3300" dirty="0"/>
            </a:br>
            <a:r>
              <a:rPr lang="en-US" sz="3300" dirty="0"/>
              <a:t>HADOOP SETUP AND PROGRAMMING</a:t>
            </a:r>
            <a:endParaRPr dirty="0"/>
          </a:p>
        </p:txBody>
      </p:sp>
      <p:sp>
        <p:nvSpPr>
          <p:cNvPr id="12290" name="Subtitle 2"/>
          <p:cNvSpPr>
            <a:spLocks noGrp="1"/>
          </p:cNvSpPr>
          <p:nvPr>
            <p:ph type="body" sz="quarter" idx="13"/>
          </p:nvPr>
        </p:nvSpPr>
        <p:spPr>
          <a:xfrm>
            <a:off x="2630488" y="4999038"/>
            <a:ext cx="4219575" cy="277812"/>
          </a:xfrm>
        </p:spPr>
        <p:txBody>
          <a:bodyPr/>
          <a:lstStyle/>
          <a:p>
            <a:pPr eaLnBrk="1" hangingPunct="1"/>
            <a:r>
              <a:rPr lang="en-US" sz="2000" b="1" dirty="0">
                <a:solidFill>
                  <a:srgbClr val="2F5597"/>
                </a:solidFill>
              </a:rPr>
              <a:t>1. Hadoop Setup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 </a:t>
            </a:r>
            <a:b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Installation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80890"/>
            <a:ext cx="2949178" cy="348809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Verify your installation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Restart Ubuntu</a:t>
            </a:r>
          </a:p>
          <a:p>
            <a:endParaRPr lang="en-US" sz="1800" dirty="0"/>
          </a:p>
        </p:txBody>
      </p:sp>
      <p:pic>
        <p:nvPicPr>
          <p:cNvPr id="5" name="Picture 6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146580" y="1784087"/>
            <a:ext cx="4629150" cy="32803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8503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130060"/>
          </a:xfrm>
        </p:spPr>
        <p:txBody>
          <a:bodyPr/>
          <a:lstStyle/>
          <a:p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Hadoop Setup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1863306"/>
            <a:ext cx="3269299" cy="400568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Install </a:t>
            </a:r>
            <a:r>
              <a:rPr lang="en-US" sz="1800" dirty="0" err="1"/>
              <a:t>ssh</a:t>
            </a:r>
            <a:r>
              <a:rPr lang="en-US" sz="1800" dirty="0"/>
              <a:t> and </a:t>
            </a:r>
            <a:r>
              <a:rPr lang="en-US" sz="1800" dirty="0" err="1"/>
              <a:t>pdsh</a:t>
            </a:r>
            <a:endParaRPr lang="en-US" sz="1800" dirty="0"/>
          </a:p>
          <a:p>
            <a:r>
              <a:rPr lang="en-US" sz="1800" dirty="0"/>
              <a:t>$ </a:t>
            </a: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ssh</a:t>
            </a:r>
            <a:r>
              <a:rPr lang="en-US" sz="1800" dirty="0"/>
              <a:t> </a:t>
            </a:r>
          </a:p>
          <a:p>
            <a:r>
              <a:rPr lang="en-US" sz="1800" dirty="0"/>
              <a:t>$ </a:t>
            </a:r>
            <a:r>
              <a:rPr lang="en-US" sz="1800" dirty="0" err="1"/>
              <a:t>sudo</a:t>
            </a:r>
            <a:r>
              <a:rPr lang="en-US" sz="1800" dirty="0"/>
              <a:t> apt-get install </a:t>
            </a:r>
            <a:r>
              <a:rPr lang="en-US" sz="1800" dirty="0" err="1"/>
              <a:t>pdsh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Download Hadoop </a:t>
            </a:r>
            <a:r>
              <a:rPr lang="en-US" sz="1800" dirty="0">
                <a:hlinkClick r:id="rId2"/>
              </a:rPr>
              <a:t>https://archive.apache.org/dist/hadoop/common/hadoop-2.8.1/hadoop-2.8.1.tar.gz</a:t>
            </a:r>
            <a:endParaRPr lang="en-US" sz="1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Unzip this tar.gz file using command on right figure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800" dirty="0"/>
              <a:t>Go to installation directory and rename the folder to </a:t>
            </a:r>
            <a:r>
              <a:rPr lang="en-US" sz="1800" dirty="0" err="1"/>
              <a:t>hadoop</a:t>
            </a:r>
            <a:endParaRPr lang="en-US" sz="1800" dirty="0"/>
          </a:p>
          <a:p>
            <a:r>
              <a:rPr lang="en-US" sz="1800" dirty="0"/>
              <a:t>mv ~/Documents/hadoop-2.8.1/ ~/Documents/</a:t>
            </a:r>
            <a:r>
              <a:rPr lang="en-US" sz="1800" dirty="0" err="1"/>
              <a:t>hadoop</a:t>
            </a:r>
            <a:endParaRPr lang="en-US" sz="1800" dirty="0"/>
          </a:p>
          <a:p>
            <a:endParaRPr lang="en-US" dirty="0"/>
          </a:p>
        </p:txBody>
      </p:sp>
      <p:pic>
        <p:nvPicPr>
          <p:cNvPr id="5" name="Content Placeholder 7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36362" y="2284009"/>
            <a:ext cx="4629150" cy="272903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5973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107177"/>
          </a:xfrm>
        </p:spPr>
        <p:txBody>
          <a:bodyPr/>
          <a:lstStyle/>
          <a:p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Hadoop Setup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100" dirty="0"/>
              <a:t>Enter following command in terminal:</a:t>
            </a:r>
          </a:p>
          <a:p>
            <a:r>
              <a:rPr lang="en-US" sz="2100" dirty="0"/>
              <a:t>vim ~/.profile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100" dirty="0"/>
              <a:t>Add content marked by red line at end of file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100" dirty="0"/>
              <a:t>Save and exit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2100" dirty="0"/>
              <a:t>source ~/.profile</a:t>
            </a:r>
          </a:p>
          <a:p>
            <a:endParaRPr lang="en-US" dirty="0"/>
          </a:p>
        </p:txBody>
      </p:sp>
      <p:pic>
        <p:nvPicPr>
          <p:cNvPr id="5" name="Picture 2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7350" y="1564377"/>
            <a:ext cx="4629150" cy="37197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7544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Setup</a:t>
            </a:r>
          </a:p>
        </p:txBody>
      </p:sp>
      <p:pic>
        <p:nvPicPr>
          <p:cNvPr id="7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628650" y="1976260"/>
            <a:ext cx="7886700" cy="34634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7563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</a:t>
            </a:r>
            <a:r>
              <a:rPr lang="en-US" b="1" dirty="0"/>
              <a:t>JAVA_HOME</a:t>
            </a:r>
            <a:r>
              <a:rPr lang="en-US" dirty="0"/>
              <a:t> In </a:t>
            </a:r>
            <a:r>
              <a:rPr lang="en-US" b="1" dirty="0"/>
              <a:t>HADOOP-ENV.SH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181099" y="2028900"/>
            <a:ext cx="7334251" cy="955840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/>
          <a:stretch/>
        </p:blipFill>
        <p:spPr>
          <a:xfrm>
            <a:off x="1674656" y="3592990"/>
            <a:ext cx="6078638" cy="7719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0719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Pseudo-distributed mode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510174" cy="2635370"/>
          </a:xfrm>
        </p:spPr>
        <p:txBody>
          <a:bodyPr/>
          <a:lstStyle/>
          <a:p>
            <a:pPr marL="228600" indent="-227880">
              <a:lnSpc>
                <a:spcPct val="12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 to Hadoop folder,  open core-site.xml</a:t>
            </a:r>
          </a:p>
          <a:p>
            <a:pPr marL="228600" indent="-227880">
              <a:lnSpc>
                <a:spcPct val="12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Enter content in the right image</a:t>
            </a:r>
          </a:p>
          <a:p>
            <a:pPr marL="228600" indent="-227880">
              <a:lnSpc>
                <a:spcPct val="120000"/>
              </a:lnSpc>
              <a:buClr>
                <a:schemeClr val="tx1"/>
              </a:buClr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Save and exit</a:t>
            </a:r>
          </a:p>
          <a:p>
            <a:endParaRPr lang="en-US" dirty="0"/>
          </a:p>
        </p:txBody>
      </p:sp>
      <p:pic>
        <p:nvPicPr>
          <p:cNvPr id="7" name="Content Placeholder 2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872317" y="2865695"/>
            <a:ext cx="5150913" cy="3310818"/>
          </a:xfrm>
          <a:prstGeom prst="rect">
            <a:avLst/>
          </a:prstGeom>
          <a:ln>
            <a:noFill/>
          </a:ln>
        </p:spPr>
      </p:pic>
      <p:pic>
        <p:nvPicPr>
          <p:cNvPr id="8" name="Content Placeholder 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79020" y="1463220"/>
            <a:ext cx="5444210" cy="1188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827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/>
              <a:t>Pseudo-distributed mode</a:t>
            </a:r>
            <a:br>
              <a:rPr lang="en-US" dirty="0"/>
            </a:b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510174" cy="2635370"/>
          </a:xfrm>
        </p:spPr>
        <p:txBody>
          <a:bodyPr/>
          <a:lstStyle/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Go to Hadoop folder,  open hdfs-site.xml</a:t>
            </a:r>
          </a:p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Enter content in the right image</a:t>
            </a:r>
          </a:p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Save and exit</a:t>
            </a:r>
          </a:p>
          <a:p>
            <a:endParaRPr lang="en-US" dirty="0"/>
          </a:p>
        </p:txBody>
      </p:sp>
      <p:pic>
        <p:nvPicPr>
          <p:cNvPr id="9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79018" y="1533145"/>
            <a:ext cx="5444211" cy="1227960"/>
          </a:xfrm>
          <a:prstGeom prst="rect">
            <a:avLst/>
          </a:prstGeom>
          <a:ln>
            <a:noFill/>
          </a:ln>
        </p:spPr>
      </p:pic>
      <p:pic>
        <p:nvPicPr>
          <p:cNvPr id="10" name="Content Placeholder 4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579018" y="3096890"/>
            <a:ext cx="5469743" cy="307962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3474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dirty="0">
                <a:solidFill>
                  <a:prstClr val="black"/>
                </a:solidFill>
              </a:rPr>
              <a:t>Pseudo-distributed mode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797389"/>
            <a:ext cx="2949178" cy="1858992"/>
          </a:xfrm>
        </p:spPr>
        <p:txBody>
          <a:bodyPr/>
          <a:lstStyle/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Ssh</a:t>
            </a: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to local host</a:t>
            </a:r>
          </a:p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 </a:t>
            </a:r>
            <a:r>
              <a:rPr lang="en-US" sz="21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namenode</a:t>
            </a:r>
            <a:endParaRPr lang="en-US" sz="21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228600" indent="-227880">
              <a:lnSpc>
                <a:spcPct val="120000"/>
              </a:lnSpc>
              <a:buFont typeface="Arial"/>
              <a:buChar char="•"/>
            </a:pPr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start-dfs.sh</a:t>
            </a:r>
          </a:p>
          <a:p>
            <a:endParaRPr lang="en-US" dirty="0"/>
          </a:p>
        </p:txBody>
      </p:sp>
      <p:pic>
        <p:nvPicPr>
          <p:cNvPr id="5" name="Content Placeholder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3972492" y="822812"/>
            <a:ext cx="4908486" cy="2469175"/>
          </a:xfrm>
          <a:prstGeom prst="rect">
            <a:avLst/>
          </a:prstGeom>
          <a:ln>
            <a:noFill/>
          </a:ln>
        </p:spPr>
      </p:pic>
      <p:pic>
        <p:nvPicPr>
          <p:cNvPr id="6" name="Picture 2"/>
          <p:cNvPicPr/>
          <p:nvPr/>
        </p:nvPicPr>
        <p:blipFill>
          <a:blip r:embed="rId3"/>
          <a:stretch/>
        </p:blipFill>
        <p:spPr>
          <a:xfrm>
            <a:off x="3950898" y="3584766"/>
            <a:ext cx="4908486" cy="1071615"/>
          </a:xfrm>
          <a:prstGeom prst="rect">
            <a:avLst/>
          </a:prstGeom>
          <a:ln>
            <a:noFill/>
          </a:ln>
        </p:spPr>
      </p:pic>
      <p:pic>
        <p:nvPicPr>
          <p:cNvPr id="7" name="Picture 3"/>
          <p:cNvPicPr/>
          <p:nvPr/>
        </p:nvPicPr>
        <p:blipFill>
          <a:blip r:embed="rId4"/>
          <a:stretch/>
        </p:blipFill>
        <p:spPr>
          <a:xfrm>
            <a:off x="3950898" y="4949161"/>
            <a:ext cx="4908486" cy="110960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27761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188720"/>
          </a:xfrm>
        </p:spPr>
        <p:txBody>
          <a:bodyPr/>
          <a:lstStyle/>
          <a:p>
            <a:r>
              <a:rPr lang="en-US" sz="3300" dirty="0"/>
              <a:t>Verification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720">
              <a:lnSpc>
                <a:spcPct val="120000"/>
              </a:lnSpc>
              <a:buClr>
                <a:srgbClr val="B71E42"/>
              </a:buClr>
            </a:pP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Browse the web interface for the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NameNode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; by default it is available at:</a:t>
            </a:r>
          </a:p>
          <a:p>
            <a:pPr marL="457920" lvl="1">
              <a:lnSpc>
                <a:spcPct val="100000"/>
              </a:lnSpc>
              <a:buClr>
                <a:srgbClr val="B71E42"/>
              </a:buClr>
            </a:pP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NameNode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- http://localhost:9870/</a:t>
            </a:r>
          </a:p>
          <a:p>
            <a:pPr>
              <a:lnSpc>
                <a:spcPct val="100000"/>
              </a:lnSpc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endParaRPr lang="en-US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>
              <a:lnSpc>
                <a:spcPct val="100000"/>
              </a:lnSpc>
            </a:pP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Create your own directory</a:t>
            </a:r>
          </a:p>
          <a:p>
            <a:endParaRPr lang="en-US" dirty="0"/>
          </a:p>
        </p:txBody>
      </p:sp>
      <p:pic>
        <p:nvPicPr>
          <p:cNvPr id="5" name="Picture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011752" y="2488721"/>
            <a:ext cx="4959720" cy="1054512"/>
          </a:xfrm>
          <a:prstGeom prst="rect">
            <a:avLst/>
          </a:prstGeom>
          <a:ln>
            <a:noFill/>
          </a:ln>
        </p:spPr>
      </p:pic>
      <p:pic>
        <p:nvPicPr>
          <p:cNvPr id="6" name="Content Placeholder 3"/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011752" y="4745257"/>
            <a:ext cx="4959720" cy="6440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689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20" indent="0">
              <a:lnSpc>
                <a:spcPct val="120000"/>
              </a:lnSpc>
              <a:buClr>
                <a:srgbClr val="B71E42"/>
              </a:buClr>
              <a:buNone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Use following command to upload data: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Hdfs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dfs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–put ~/Documents/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hadoop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etc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hadoop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/*.xml/user/</a:t>
            </a:r>
            <a:r>
              <a:rPr lang="en-US" sz="1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alan</a:t>
            </a:r>
            <a:r>
              <a:rPr lang="en-US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/input</a:t>
            </a:r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571482" y="3302382"/>
            <a:ext cx="6001036" cy="240830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7354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/>
          <a:lstStyle/>
          <a:p>
            <a:pPr eaLnBrk="1" hangingPunct="1"/>
            <a:r>
              <a:rPr lang="en-US" dirty="0"/>
              <a:t>Learning Outcomes</a:t>
            </a:r>
          </a:p>
        </p:txBody>
      </p:sp>
      <p:sp>
        <p:nvSpPr>
          <p:cNvPr id="14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Arial" charset="0"/>
              <a:buNone/>
            </a:pPr>
            <a:r>
              <a:rPr lang="en-US" dirty="0"/>
              <a:t>Upon completion of this lesson, students will be able to:</a:t>
            </a:r>
          </a:p>
          <a:p>
            <a:pPr lvl="1" eaLnBrk="1" hangingPunct="1"/>
            <a:r>
              <a:rPr lang="en-US" dirty="0"/>
              <a:t>Install JAVA</a:t>
            </a:r>
          </a:p>
          <a:p>
            <a:pPr lvl="1" eaLnBrk="1" hangingPunct="1"/>
            <a:r>
              <a:rPr lang="en-US" dirty="0"/>
              <a:t>Install Hadoop</a:t>
            </a:r>
          </a:p>
          <a:p>
            <a:pPr lvl="1" eaLnBrk="1" hangingPunct="1"/>
            <a:r>
              <a:rPr lang="en-US" dirty="0"/>
              <a:t>Run a Hadoop program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Hadoop Task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Execute following command to start a </a:t>
            </a:r>
            <a:r>
              <a:rPr lang="en-US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hadoop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task</a:t>
            </a:r>
          </a:p>
          <a:p>
            <a:endParaRPr lang="en-US" dirty="0"/>
          </a:p>
        </p:txBody>
      </p:sp>
      <p:pic>
        <p:nvPicPr>
          <p:cNvPr id="7" name="Picture 5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1451519" y="3228014"/>
            <a:ext cx="6847091" cy="1050688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92334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Output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/>
        </p:blipFill>
        <p:spPr>
          <a:xfrm>
            <a:off x="1426863" y="2086768"/>
            <a:ext cx="6290274" cy="153632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102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 are done!</a:t>
            </a:r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7880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 should execute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start-dfs.sh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every time you want to start 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33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E2A8D-0DDE-AB42-974F-7C1435BB1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Hadoop Setup for Mac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57B4E3-5157-9A4F-BC59-77CD838CD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176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E0886-ECA5-8745-A7CC-283D4AAD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Setup for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3895B-E6A7-604A-987C-E87C331E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Java</a:t>
            </a:r>
          </a:p>
          <a:p>
            <a:r>
              <a:rPr lang="en-US" dirty="0"/>
              <a:t>Install Homebrew (find more info on </a:t>
            </a:r>
            <a:r>
              <a:rPr lang="en-US" dirty="0">
                <a:hlinkClick r:id="rId2"/>
              </a:rPr>
              <a:t>https://brew.sh/</a:t>
            </a:r>
            <a:r>
              <a:rPr lang="en-US" dirty="0"/>
              <a:t>)</a:t>
            </a:r>
            <a:endParaRPr lang="en-US" sz="1800" dirty="0"/>
          </a:p>
          <a:p>
            <a:pPr lvl="1"/>
            <a:r>
              <a:rPr lang="en-US" dirty="0"/>
              <a:t>ruby -e "$(curl -</a:t>
            </a:r>
            <a:r>
              <a:rPr lang="en-US" dirty="0" err="1"/>
              <a:t>fsSL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https://raw.githubusercontent.com/Homebrew/install/master/install</a:t>
            </a:r>
            <a:r>
              <a:rPr lang="en-US" dirty="0"/>
              <a:t>)”</a:t>
            </a:r>
          </a:p>
          <a:p>
            <a:pPr lvl="1"/>
            <a:r>
              <a:rPr lang="en-US" dirty="0"/>
              <a:t>brew update</a:t>
            </a:r>
          </a:p>
          <a:p>
            <a:r>
              <a:rPr lang="en-US" dirty="0"/>
              <a:t>Install Hadoop</a:t>
            </a:r>
          </a:p>
          <a:p>
            <a:pPr lvl="1"/>
            <a:r>
              <a:rPr lang="en-US" dirty="0"/>
              <a:t>brew install Hadoop</a:t>
            </a:r>
          </a:p>
          <a:p>
            <a:r>
              <a:rPr lang="en-US" dirty="0"/>
              <a:t>Hadoop will be installed at path /</a:t>
            </a:r>
            <a:r>
              <a:rPr lang="en-US" dirty="0" err="1"/>
              <a:t>usr</a:t>
            </a:r>
            <a:r>
              <a:rPr lang="en-US" dirty="0"/>
              <a:t>/local/Cellar/Hadoop</a:t>
            </a:r>
          </a:p>
          <a:p>
            <a:r>
              <a:rPr lang="en-US" dirty="0"/>
              <a:t>Suppose installed Hadoop version is 2.7.3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513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7319A11-1DE5-684B-B8F3-C85521CCDA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689" y="3190240"/>
            <a:ext cx="6263993" cy="315602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A4FC74-240A-CD4D-84A4-B76B668D48C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628650" y="1392554"/>
            <a:ext cx="7519670" cy="1993296"/>
          </a:xfrm>
        </p:spPr>
        <p:txBody>
          <a:bodyPr/>
          <a:lstStyle/>
          <a:p>
            <a:r>
              <a:rPr lang="en-US" dirty="0"/>
              <a:t>Go to /</a:t>
            </a:r>
            <a:r>
              <a:rPr lang="en-US" dirty="0" err="1"/>
              <a:t>usr</a:t>
            </a:r>
            <a:r>
              <a:rPr lang="en-US" dirty="0"/>
              <a:t>/local/Cellar/</a:t>
            </a:r>
            <a:r>
              <a:rPr lang="en-US" dirty="0" err="1"/>
              <a:t>hadoop</a:t>
            </a:r>
            <a:r>
              <a:rPr lang="en-US" dirty="0"/>
              <a:t>/2.7.3/</a:t>
            </a:r>
            <a:r>
              <a:rPr lang="en-US" dirty="0" err="1"/>
              <a:t>libexec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 </a:t>
            </a:r>
          </a:p>
          <a:p>
            <a:r>
              <a:rPr lang="en-US" dirty="0"/>
              <a:t>Open </a:t>
            </a:r>
            <a:r>
              <a:rPr lang="en-US" b="1" dirty="0" err="1"/>
              <a:t>hadoop-env.sh</a:t>
            </a:r>
            <a:r>
              <a:rPr lang="en-US" b="1" dirty="0"/>
              <a:t> </a:t>
            </a:r>
          </a:p>
          <a:p>
            <a:r>
              <a:rPr lang="en-US" dirty="0"/>
              <a:t>Change following line with the line in the image</a:t>
            </a:r>
          </a:p>
          <a:p>
            <a:pPr lvl="1"/>
            <a:r>
              <a:rPr lang="en-US" sz="1600" dirty="0"/>
              <a:t>export HADOOP_OPTS="$HADOOP_OPTS -Djava.net.preferIPv4Stack=true" </a:t>
            </a:r>
            <a:r>
              <a:rPr lang="en-US" dirty="0"/>
              <a:t>	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5BE8D54-75D0-4540-B3C7-E600A5C69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27428"/>
          </a:xfrm>
        </p:spPr>
        <p:txBody>
          <a:bodyPr/>
          <a:lstStyle/>
          <a:p>
            <a:r>
              <a:rPr lang="en-US" dirty="0"/>
              <a:t>Modify Configuration Files</a:t>
            </a:r>
          </a:p>
        </p:txBody>
      </p:sp>
    </p:spTree>
    <p:extLst>
      <p:ext uri="{BB962C8B-B14F-4D97-AF65-F5344CB8AC3E}">
        <p14:creationId xmlns:p14="http://schemas.microsoft.com/office/powerpoint/2010/main" val="3260839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27C1-B674-4646-B62E-023E24AF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229360"/>
          </a:xfrm>
        </p:spPr>
        <p:txBody>
          <a:bodyPr/>
          <a:lstStyle/>
          <a:p>
            <a:r>
              <a:rPr lang="en-US" dirty="0"/>
              <a:t>Modify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B2E4-9AA5-E943-B11E-312D4870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2560" y="2057400"/>
            <a:ext cx="3416459" cy="4180840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/</a:t>
            </a:r>
            <a:r>
              <a:rPr lang="en-US" dirty="0" err="1"/>
              <a:t>usr</a:t>
            </a:r>
            <a:r>
              <a:rPr lang="en-US" dirty="0"/>
              <a:t>/local/Cellar/</a:t>
            </a:r>
            <a:r>
              <a:rPr lang="en-US" dirty="0" err="1"/>
              <a:t>hadoop</a:t>
            </a:r>
            <a:r>
              <a:rPr lang="en-US" dirty="0"/>
              <a:t>/2.7.3/</a:t>
            </a:r>
            <a:r>
              <a:rPr lang="en-US" dirty="0" err="1"/>
              <a:t>libexec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b="1" dirty="0"/>
              <a:t>core-</a:t>
            </a:r>
            <a:r>
              <a:rPr lang="en-US" b="1" dirty="0" err="1"/>
              <a:t>site.xml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the property inside the &lt;configuration&gt; tag, just like the image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&lt;property&gt;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&lt;name&gt;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hadoop.tmp.dir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&lt;/name&gt;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/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usr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/local/Cellar/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hadoop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/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hdfs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/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tmp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&lt;description&gt;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A base for other temporary directories.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&lt;/description&gt;</a:t>
            </a:r>
          </a:p>
          <a:p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&lt;/property&gt;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&lt;property&gt;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&lt;name&gt;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fs.default.name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&lt;/name&gt;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&lt;value&gt;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hdfs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://localhost:9000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&lt;/property&gt;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D6920-B0F3-654B-B92B-A5DA33057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391" y="1869440"/>
            <a:ext cx="5295021" cy="2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27C1-B674-4646-B62E-023E24AF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209040"/>
          </a:xfrm>
        </p:spPr>
        <p:txBody>
          <a:bodyPr/>
          <a:lstStyle/>
          <a:p>
            <a:r>
              <a:rPr lang="en-US" dirty="0"/>
              <a:t>Modify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B2E4-9AA5-E943-B11E-312D4870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6080" y="2057400"/>
            <a:ext cx="3192939" cy="381158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/</a:t>
            </a:r>
            <a:r>
              <a:rPr lang="en-US" dirty="0" err="1"/>
              <a:t>usr</a:t>
            </a:r>
            <a:r>
              <a:rPr lang="en-US" dirty="0"/>
              <a:t>/local/Cellar/</a:t>
            </a:r>
            <a:r>
              <a:rPr lang="en-US" dirty="0" err="1"/>
              <a:t>hadoop</a:t>
            </a:r>
            <a:r>
              <a:rPr lang="en-US" dirty="0"/>
              <a:t>/2.7.3/</a:t>
            </a:r>
            <a:r>
              <a:rPr lang="en-US" dirty="0" err="1"/>
              <a:t>libexec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b="1" dirty="0" err="1"/>
              <a:t>mapred-site.xml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the property inside the &lt;configuration&gt; tag, just like the image</a:t>
            </a:r>
          </a:p>
          <a:p>
            <a:endParaRPr lang="en-US" dirty="0"/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&lt;property&gt;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&lt;name&gt;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mapred.job.tracker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&lt;/name&gt;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localhost:9010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&lt;/property&gt;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0E66D-84E7-0645-87D2-419C1B09E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0862" y="1889760"/>
            <a:ext cx="5613138" cy="282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50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F27C1-B674-4646-B62E-023E24AF8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249680"/>
          </a:xfrm>
        </p:spPr>
        <p:txBody>
          <a:bodyPr/>
          <a:lstStyle/>
          <a:p>
            <a:r>
              <a:rPr lang="en-US" dirty="0"/>
              <a:t>Modify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FB2E4-9AA5-E943-B11E-312D4870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6400" y="2057400"/>
            <a:ext cx="3172619" cy="3811588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Go to /</a:t>
            </a:r>
            <a:r>
              <a:rPr lang="en-US" dirty="0" err="1"/>
              <a:t>usr</a:t>
            </a:r>
            <a:r>
              <a:rPr lang="en-US" dirty="0"/>
              <a:t>/local/Cellar/</a:t>
            </a:r>
            <a:r>
              <a:rPr lang="en-US" dirty="0" err="1"/>
              <a:t>hadoop</a:t>
            </a:r>
            <a:r>
              <a:rPr lang="en-US" dirty="0"/>
              <a:t>/2.7.3/</a:t>
            </a:r>
            <a:r>
              <a:rPr lang="en-US" dirty="0" err="1"/>
              <a:t>libexec</a:t>
            </a:r>
            <a:r>
              <a:rPr lang="en-US" dirty="0"/>
              <a:t>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hadoop</a:t>
            </a:r>
            <a:r>
              <a:rPr lang="en-US" dirty="0"/>
              <a:t>/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Open </a:t>
            </a:r>
            <a:r>
              <a:rPr lang="en-US" b="1" dirty="0" err="1"/>
              <a:t>hdfs-site.xml</a:t>
            </a: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the property inside the &lt;configuration&gt; tag, just like the image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&lt;property&gt;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&lt;name&gt;</a:t>
            </a:r>
            <a:r>
              <a:rPr lang="en-US" dirty="0" err="1">
                <a:solidFill>
                  <a:srgbClr val="333333"/>
                </a:solidFill>
                <a:latin typeface="Roboto Mono"/>
              </a:rPr>
              <a:t>dfs.replication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&lt;/name&gt;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  <a:r>
              <a:rPr lang="en-US" dirty="0">
                <a:solidFill>
                  <a:srgbClr val="000080"/>
                </a:solidFill>
                <a:latin typeface="Roboto Mono"/>
              </a:rPr>
              <a:t>&lt;value&gt;&lt;/value&gt;</a:t>
            </a:r>
            <a:r>
              <a:rPr lang="en-US" dirty="0">
                <a:solidFill>
                  <a:srgbClr val="333333"/>
                </a:solidFill>
                <a:latin typeface="Roboto Mono"/>
              </a:rPr>
              <a:t> </a:t>
            </a:r>
          </a:p>
          <a:p>
            <a:r>
              <a:rPr lang="en-US" dirty="0">
                <a:solidFill>
                  <a:srgbClr val="000080"/>
                </a:solidFill>
                <a:latin typeface="Roboto Mono"/>
              </a:rPr>
              <a:t>&lt;/property&gt;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91A276-BDC6-A647-9E67-5C75FD1A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055" y="2357120"/>
            <a:ext cx="5419944" cy="273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586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B4ED8-E9DB-4A48-813D-168A5A5F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6610E-4F8D-FB41-9D0F-A279AD109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ssh</a:t>
            </a:r>
            <a:r>
              <a:rPr lang="en-US" dirty="0"/>
              <a:t> to localhost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ssh</a:t>
            </a:r>
            <a:r>
              <a:rPr lang="en-US" dirty="0"/>
              <a:t> to localhost failed, then try:</a:t>
            </a:r>
          </a:p>
          <a:p>
            <a:pPr lvl="1"/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systemsetup</a:t>
            </a:r>
            <a:r>
              <a:rPr lang="en-US" dirty="0"/>
              <a:t> -</a:t>
            </a:r>
            <a:r>
              <a:rPr lang="en-US" dirty="0" err="1"/>
              <a:t>setremotelogin</a:t>
            </a:r>
            <a:r>
              <a:rPr lang="en-US" dirty="0"/>
              <a:t> on</a:t>
            </a:r>
          </a:p>
          <a:p>
            <a:pPr lvl="1"/>
            <a:r>
              <a:rPr lang="en-US" dirty="0" err="1"/>
              <a:t>ssh</a:t>
            </a:r>
            <a:r>
              <a:rPr lang="en-US" dirty="0"/>
              <a:t> localhost</a:t>
            </a:r>
          </a:p>
          <a:p>
            <a:endParaRPr lang="en-US" dirty="0"/>
          </a:p>
          <a:p>
            <a:r>
              <a:rPr lang="en-US" dirty="0"/>
              <a:t>Before running Hadoop, format HDFS </a:t>
            </a:r>
            <a:r>
              <a:rPr lang="en-US" dirty="0" err="1"/>
              <a:t>namenode</a:t>
            </a:r>
            <a:endParaRPr lang="en-US" dirty="0"/>
          </a:p>
          <a:p>
            <a:pPr lvl="1"/>
            <a:r>
              <a:rPr lang="en-US" dirty="0" err="1"/>
              <a:t>hdfs</a:t>
            </a:r>
            <a:r>
              <a:rPr lang="en-US" dirty="0"/>
              <a:t> </a:t>
            </a:r>
            <a:r>
              <a:rPr lang="en-US" dirty="0" err="1"/>
              <a:t>namenode</a:t>
            </a:r>
            <a:r>
              <a:rPr lang="en-US" dirty="0"/>
              <a:t> -format</a:t>
            </a:r>
          </a:p>
        </p:txBody>
      </p:sp>
    </p:spTree>
    <p:extLst>
      <p:ext uri="{BB962C8B-B14F-4D97-AF65-F5344CB8AC3E}">
        <p14:creationId xmlns:p14="http://schemas.microsoft.com/office/powerpoint/2010/main" val="3776012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INFO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Linux is well supported by almost all big data frameworks. </a:t>
            </a:r>
          </a:p>
          <a:p>
            <a:pPr algn="just"/>
            <a:r>
              <a:rPr lang="en-US" dirty="0"/>
              <a:t>Mac (Unix-like) is similar to Linux and should be fine for most frameworks.</a:t>
            </a:r>
          </a:p>
          <a:p>
            <a:pPr algn="just"/>
            <a:r>
              <a:rPr lang="en-US" dirty="0"/>
              <a:t>Windows is not well supported and may require extra effort to make it work.</a:t>
            </a:r>
          </a:p>
          <a:p>
            <a:r>
              <a:rPr lang="en-US" dirty="0">
                <a:solidFill>
                  <a:srgbClr val="FF0000"/>
                </a:solidFill>
              </a:rPr>
              <a:t>Never</a:t>
            </a:r>
            <a:r>
              <a:rPr lang="en-US" dirty="0"/>
              <a:t> try to run codes on </a:t>
            </a:r>
            <a:r>
              <a:rPr lang="en-US" dirty="0">
                <a:solidFill>
                  <a:srgbClr val="FF0000"/>
                </a:solidFill>
              </a:rPr>
              <a:t>Windows</a:t>
            </a:r>
            <a:r>
              <a:rPr lang="en-US" dirty="0"/>
              <a:t> in this course.  It is not fully compatible and hard to debug!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9872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69990-A7F8-A147-B61A-85DA99F8B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Launch Hadoop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BB5B6-938A-EC4D-ABFE-3D118CD32A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/</a:t>
            </a:r>
            <a:r>
              <a:rPr lang="en-US" dirty="0" err="1"/>
              <a:t>usr</a:t>
            </a:r>
            <a:r>
              <a:rPr lang="en-US" dirty="0"/>
              <a:t>/local/Cellar/</a:t>
            </a:r>
            <a:r>
              <a:rPr lang="en-US" dirty="0" err="1"/>
              <a:t>hadoop</a:t>
            </a:r>
            <a:r>
              <a:rPr lang="en-US" dirty="0"/>
              <a:t>/2.7.3/</a:t>
            </a:r>
            <a:r>
              <a:rPr lang="en-US" dirty="0" err="1"/>
              <a:t>sbin</a:t>
            </a:r>
            <a:endParaRPr lang="en-US" dirty="0"/>
          </a:p>
          <a:p>
            <a:r>
              <a:rPr lang="en-US" dirty="0"/>
              <a:t>To start HDFS service:</a:t>
            </a:r>
          </a:p>
          <a:p>
            <a:pPr marL="342900" lvl="1" indent="0">
              <a:buNone/>
            </a:pPr>
            <a:r>
              <a:rPr lang="en-US" dirty="0"/>
              <a:t>./start-</a:t>
            </a:r>
            <a:r>
              <a:rPr lang="en-US" dirty="0" err="1"/>
              <a:t>dfs.sh</a:t>
            </a:r>
            <a:endParaRPr lang="en-US" dirty="0"/>
          </a:p>
          <a:p>
            <a:r>
              <a:rPr lang="en-US" dirty="0"/>
              <a:t>To stop HDFS service</a:t>
            </a:r>
          </a:p>
          <a:p>
            <a:pPr marL="342900" lvl="1" indent="0">
              <a:buNone/>
            </a:pPr>
            <a:r>
              <a:rPr lang="en-US" dirty="0"/>
              <a:t>./stop-</a:t>
            </a:r>
            <a:r>
              <a:rPr lang="en-US" dirty="0" err="1"/>
              <a:t>dfs.sh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FDB921-CDE5-0149-8521-F06B9E30D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3607529"/>
            <a:ext cx="6103620" cy="284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6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96D32-87C3-8847-AEF2-43F2820A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30009-09E4-DF4A-BCFB-79ADDF99E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18591"/>
            <a:ext cx="7886700" cy="4351338"/>
          </a:xfrm>
        </p:spPr>
        <p:txBody>
          <a:bodyPr/>
          <a:lstStyle/>
          <a:p>
            <a:r>
              <a:rPr lang="en-US" dirty="0"/>
              <a:t>Browse the web interface for the </a:t>
            </a:r>
            <a:r>
              <a:rPr lang="en-US" dirty="0" err="1"/>
              <a:t>NameNode</a:t>
            </a:r>
            <a:r>
              <a:rPr lang="en-US" dirty="0"/>
              <a:t>; by default it is available at:</a:t>
            </a:r>
          </a:p>
          <a:p>
            <a:pPr marL="342900" lvl="1" indent="0">
              <a:buNone/>
            </a:pPr>
            <a:r>
              <a:rPr lang="en-US" dirty="0">
                <a:hlinkClick r:id="rId2"/>
              </a:rPr>
              <a:t>http://localhost:50070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Create your own directory in </a:t>
            </a:r>
            <a:r>
              <a:rPr lang="en-US" dirty="0" err="1"/>
              <a:t>hdfs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A0645D-DBEA-3B48-A682-92960D581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" y="3429101"/>
            <a:ext cx="8705850" cy="28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40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 are done!</a:t>
            </a:r>
            <a:b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0" indent="-227880" defTabSz="914400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You should execute </a:t>
            </a:r>
            <a:r>
              <a:rPr lang="en-US" b="1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start-dfs.sh</a:t>
            </a:r>
            <a:r>
              <a:rPr lang="en-US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every time you want to start 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5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Pseudo-distributed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and testing your Hadoop program on your own machine before submitting to Hadoop cluster is </a:t>
            </a:r>
            <a:r>
              <a:rPr lang="en-US" dirty="0">
                <a:solidFill>
                  <a:srgbClr val="FF0000"/>
                </a:solidFill>
              </a:rPr>
              <a:t>highly recommended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Refer to </a:t>
            </a:r>
            <a:r>
              <a:rPr lang="en-US" dirty="0">
                <a:hlinkClick r:id="rId2"/>
              </a:rPr>
              <a:t>http://hadoop.apache.org/docs/current/hadoop-project-dist/hadoop-common/SingleCluster.html</a:t>
            </a:r>
            <a:r>
              <a:rPr lang="en-US" dirty="0"/>
              <a:t> for installation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7593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3424D-BB1A-E240-B83C-73C5BA8C7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Hadoop Setup for Linux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904615-32CA-674C-A8C5-4F49625662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986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 </a:t>
            </a:r>
            <a:b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Installation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 to </a:t>
            </a:r>
            <a:r>
              <a:rPr lang="en-US" sz="1800" dirty="0">
                <a:hlinkClick r:id="rId2"/>
              </a:rPr>
              <a:t>http://www.oracle.com/technetwork/java/javase/downloads/index.html</a:t>
            </a:r>
            <a:r>
              <a:rPr lang="en-US" sz="1800" dirty="0"/>
              <a:t> to download  Java SE Development Kit 8u144.  Remember to accept agreement and select </a:t>
            </a:r>
            <a:r>
              <a:rPr lang="en-US" sz="1800" dirty="0">
                <a:solidFill>
                  <a:srgbClr val="0070C0"/>
                </a:solidFill>
              </a:rPr>
              <a:t>Linux x64 jdk-8u144-linux-x64.tar.gz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Go to directory where you store the file and enter the command as shown in right figure</a:t>
            </a:r>
          </a:p>
        </p:txBody>
      </p:sp>
      <p:pic>
        <p:nvPicPr>
          <p:cNvPr id="5" name="Picture 3"/>
          <p:cNvPicPr>
            <a:picLocks noGrp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319109" y="2315437"/>
            <a:ext cx="4629150" cy="280419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0538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 </a:t>
            </a:r>
            <a:b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Installation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2398142"/>
            <a:ext cx="3234793" cy="347084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Rename </a:t>
            </a:r>
            <a:r>
              <a:rPr lang="en-US" sz="2100" dirty="0" err="1"/>
              <a:t>jdk</a:t>
            </a:r>
            <a:r>
              <a:rPr lang="en-US" sz="2100" dirty="0"/>
              <a:t> folder following commands in right figure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Install vim:</a:t>
            </a:r>
          </a:p>
          <a:p>
            <a:pPr lvl="1"/>
            <a:r>
              <a:rPr lang="en-US" sz="2100" dirty="0" err="1"/>
              <a:t>sudo</a:t>
            </a:r>
            <a:r>
              <a:rPr lang="en-US" sz="2100" dirty="0"/>
              <a:t> apt-get install vim</a:t>
            </a:r>
          </a:p>
          <a:p>
            <a:endParaRPr lang="en-US" dirty="0"/>
          </a:p>
        </p:txBody>
      </p:sp>
      <p:pic>
        <p:nvPicPr>
          <p:cNvPr id="5" name="Content Placeholder 3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215592" y="2057400"/>
            <a:ext cx="4629150" cy="275711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16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 </a:t>
            </a:r>
            <a:b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Installation</a:t>
            </a:r>
            <a:endParaRPr lang="en-US" sz="33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0" y="2260120"/>
            <a:ext cx="3286552" cy="360886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Enter command:</a:t>
            </a:r>
          </a:p>
          <a:p>
            <a:r>
              <a:rPr lang="en-US" sz="2100" dirty="0"/>
              <a:t>	vim ~/.profile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Enter All “export” part in the right figure at the end of this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Press ESC, then press 	shift +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100" dirty="0"/>
              <a:t>Enter </a:t>
            </a:r>
            <a:r>
              <a:rPr lang="en-US" sz="2100" dirty="0" err="1"/>
              <a:t>wq</a:t>
            </a:r>
            <a:r>
              <a:rPr lang="en-US" sz="2100" dirty="0"/>
              <a:t>, press enter to save changes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pic>
        <p:nvPicPr>
          <p:cNvPr id="5" name="Picture 5"/>
          <p:cNvPicPr>
            <a:picLocks noGrp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284604" y="2057400"/>
            <a:ext cx="4629150" cy="333832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15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Java </a:t>
            </a:r>
            <a:br>
              <a:rPr lang="en-US" sz="3300" cap="all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</a:br>
            <a:r>
              <a:rPr lang="en-US" sz="33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Installation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363638"/>
            <a:ext cx="2949178" cy="3505350"/>
          </a:xfrm>
        </p:spPr>
        <p:txBody>
          <a:bodyPr/>
          <a:lstStyle/>
          <a:p>
            <a:r>
              <a:rPr lang="en-US" sz="21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Source this file according to command in the right figure</a:t>
            </a:r>
          </a:p>
          <a:p>
            <a:endParaRPr lang="en-US" dirty="0"/>
          </a:p>
        </p:txBody>
      </p:sp>
      <p:pic>
        <p:nvPicPr>
          <p:cNvPr id="5" name="Content Placeholder 3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4096224" y="2363638"/>
            <a:ext cx="4859280" cy="3449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792848"/>
      </p:ext>
    </p:extLst>
  </p:cSld>
  <p:clrMapOvr>
    <a:masterClrMapping/>
  </p:clrMapOvr>
</p:sld>
</file>

<file path=ppt/theme/theme1.xml><?xml version="1.0" encoding="utf-8"?>
<a:theme xmlns:a="http://schemas.openxmlformats.org/drawingml/2006/main" name="PP_C5Modules_CC_License_standar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_C5Modules_CC_License_standard" id="{F0FA9D47-06A1-4F86-A3DE-945BA88B3B0E}" vid="{A7340899-09C2-4C21-8394-A4D30A56A3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C5 Modules</Template>
  <TotalTime>2536</TotalTime>
  <Words>913</Words>
  <Application>Microsoft Macintosh PowerPoint</Application>
  <PresentationFormat>On-screen Show (4:3)</PresentationFormat>
  <Paragraphs>144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Roboto Mono</vt:lpstr>
      <vt:lpstr>PP_C5Modules_CC_License_standard</vt:lpstr>
      <vt:lpstr>  HADOOP SETUP AND PROGRAMMING</vt:lpstr>
      <vt:lpstr>Learning Outcomes</vt:lpstr>
      <vt:lpstr>OS INFO</vt:lpstr>
      <vt:lpstr>Pseudo-distributed cluster</vt:lpstr>
      <vt:lpstr>Hadoop Setup for Linux</vt:lpstr>
      <vt:lpstr>Java  Installation</vt:lpstr>
      <vt:lpstr>Java  Installation</vt:lpstr>
      <vt:lpstr>Java  Installation</vt:lpstr>
      <vt:lpstr>Java  Installation</vt:lpstr>
      <vt:lpstr>Java  Installation</vt:lpstr>
      <vt:lpstr>Hadoop Setup</vt:lpstr>
      <vt:lpstr>Hadoop Setup</vt:lpstr>
      <vt:lpstr>Check Setup</vt:lpstr>
      <vt:lpstr>Change JAVA_HOME In HADOOP-ENV.SH </vt:lpstr>
      <vt:lpstr>Pseudo-distributed mode </vt:lpstr>
      <vt:lpstr>Pseudo-distributed mode </vt:lpstr>
      <vt:lpstr>Pseudo-distributed mode</vt:lpstr>
      <vt:lpstr>Verification</vt:lpstr>
      <vt:lpstr>Verification</vt:lpstr>
      <vt:lpstr>Start Hadoop Task</vt:lpstr>
      <vt:lpstr>Check Output</vt:lpstr>
      <vt:lpstr>You are done! </vt:lpstr>
      <vt:lpstr>Hadoop Setup for Mac</vt:lpstr>
      <vt:lpstr>Hadoop Setup for Mac</vt:lpstr>
      <vt:lpstr>Modify Configuration Files</vt:lpstr>
      <vt:lpstr>Modify Configuration Files</vt:lpstr>
      <vt:lpstr>Modify Configuration Files</vt:lpstr>
      <vt:lpstr>Modify Configuration Files</vt:lpstr>
      <vt:lpstr>Modify Configuration Files</vt:lpstr>
      <vt:lpstr>Launch Hadoop</vt:lpstr>
      <vt:lpstr>Verification</vt:lpstr>
      <vt:lpstr>You are done! </vt:lpstr>
    </vt:vector>
  </TitlesOfParts>
  <Company>University of California at Davis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Bishop</dc:creator>
  <cp:lastModifiedBy>Microsoft Office User</cp:lastModifiedBy>
  <cp:revision>219</cp:revision>
  <cp:lastPrinted>2016-07-18T16:40:10Z</cp:lastPrinted>
  <dcterms:created xsi:type="dcterms:W3CDTF">2016-07-03T20:12:42Z</dcterms:created>
  <dcterms:modified xsi:type="dcterms:W3CDTF">2019-01-30T16:29:55Z</dcterms:modified>
</cp:coreProperties>
</file>